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4630400" cy="8229600"/>
  <p:notesSz cx="8229600" cy="14630400"/>
  <p:embeddedFontLst>
    <p:embeddedFont>
      <p:font typeface="Inter Light" panose="02000503000000020004" pitchFamily="2" charset="0"/>
      <p:regular r:id="rId11"/>
    </p:embeddedFont>
    <p:embeddedFont>
      <p:font typeface="Montserrat Medium" panose="000006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A5B04-9504-5746-9382-41CA101E694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03E48-F3B9-EA42-8466-753EDDA9F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1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.jpeg" /><Relationship Id="rId5" Type="http://schemas.openxmlformats.org/officeDocument/2006/relationships/image" Target="../media/image7.jpe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2.jpeg" /><Relationship Id="rId5" Type="http://schemas.openxmlformats.org/officeDocument/2006/relationships/image" Target="../media/image11.jpeg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 /><Relationship Id="rId13" Type="http://schemas.openxmlformats.org/officeDocument/2006/relationships/image" Target="../media/image28.png" /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12" Type="http://schemas.openxmlformats.org/officeDocument/2006/relationships/image" Target="../media/image2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1.png" /><Relationship Id="rId11" Type="http://schemas.openxmlformats.org/officeDocument/2006/relationships/image" Target="../media/image26.svg" /><Relationship Id="rId5" Type="http://schemas.openxmlformats.org/officeDocument/2006/relationships/image" Target="../media/image20.svg" /><Relationship Id="rId10" Type="http://schemas.openxmlformats.org/officeDocument/2006/relationships/image" Target="../media/image25.png" /><Relationship Id="rId4" Type="http://schemas.openxmlformats.org/officeDocument/2006/relationships/image" Target="../media/image19.png" /><Relationship Id="rId9" Type="http://schemas.openxmlformats.org/officeDocument/2006/relationships/image" Target="../media/image24.png" /><Relationship Id="rId14" Type="http://schemas.openxmlformats.org/officeDocument/2006/relationships/image" Target="../media/image29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39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Predicting Gold Prices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Key Features for Market Action Analysis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74790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Understanding the Inputs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Predicting gold price movement requires analyzing a diverse set of inputs. These are the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fundamental data sources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used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before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advanced feature engineering.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4139565"/>
            <a:ext cx="121920" cy="2093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Market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88727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Core drivers of supply, demand, and risk sentiment.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527704" y="420332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224" y="4203323"/>
            <a:ext cx="121920" cy="2093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845958" y="4396859"/>
            <a:ext cx="3049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Time-Based Features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845958" y="4793581"/>
            <a:ext cx="3590330" cy="553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Cyclical, seasonal, and institutional patterns at regular intervals.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0195"/>
            <a:ext cx="6070878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Market Data Features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6526" y="1747242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Core economic and asset indicators that directly influence gold.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6" y="2351842"/>
            <a:ext cx="6399967" cy="39553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6526" y="6529030"/>
            <a:ext cx="3333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01. Gold Price (GLD ETF)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6526" y="7008852"/>
            <a:ext cx="6399967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primary feature; the model predicts its direct price movement.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789" y="2351842"/>
            <a:ext cx="6400086" cy="39554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3789" y="6529149"/>
            <a:ext cx="34091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02. Silver Price (SLV ETF)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53789" y="7008971"/>
            <a:ext cx="6400086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Highly correlated, silver often moves in tandem with gold, indicating sentiment.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B1C62-2630-489E-84A7-5C0C8F276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25" y="2351842"/>
            <a:ext cx="6399967" cy="3955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8968D-3AE8-41C6-D64D-EC77752F6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788" y="2351842"/>
            <a:ext cx="6399967" cy="3955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0581"/>
            <a:ext cx="6608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Market Influencers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02988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72676"/>
            <a:ext cx="4229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03. US Dollar Index (UUP ETF)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6309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 stronger dollar typically pressures gold prices down, as gold is USD-denominated.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002988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172676"/>
            <a:ext cx="4031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04. S&amp;P 500 Index (SPY ETF)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66309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Reflects broader market risk appetite; "risk-off" sentiment often boosts gold demand.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F3201-1E1B-40BB-0388-7331D60FD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002987"/>
            <a:ext cx="6379607" cy="3942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0799AD-6328-B004-E26D-D54A36A0A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2002987"/>
            <a:ext cx="6379607" cy="39428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Temporal &amp; Action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Understanding </a:t>
            </a:r>
            <a:r>
              <a:rPr lang="en-US" sz="1750" i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when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actions happen and </a:t>
            </a:r>
            <a:r>
              <a:rPr lang="en-US" sz="1750" i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what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happened previously.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18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Capturing Cycles: Time-Based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9760"/>
            <a:ext cx="3664744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09280"/>
            <a:ext cx="3664744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40" y="2499598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490014" y="266973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1051084" y="3406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Weekly Patterns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51084" y="3897154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Day of Week effects (e.g., Monday, Friday profit-taking).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4685348" y="2839760"/>
            <a:ext cx="3664863" cy="2403396"/>
          </a:xfrm>
          <a:prstGeom prst="roundRect">
            <a:avLst>
              <a:gd name="adj" fmla="val 6087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48" y="2809280"/>
            <a:ext cx="36648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498" y="2499598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381571" y="266973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4942642" y="3406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Seasonal Demand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942642" y="3897154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Month (e.g., Indian wedding season, Chinese New Year) and Quarter.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793790" y="5810131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79651"/>
            <a:ext cx="7556421" cy="12192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779" y="5469969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435852" y="564011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1051084" y="6377107"/>
            <a:ext cx="3631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Institutional Rebalancing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1051084" y="6867525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Month-end and Quarter-end indicators for fund adjustments.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63388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Synthesizing the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By combining market, time, and action features, we create a comprehensive model that understands </a:t>
            </a:r>
            <a:r>
              <a:rPr lang="en-US" sz="1750" i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why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the market moves, not just </a:t>
            </a:r>
            <a:r>
              <a:rPr lang="en-US" sz="1750" i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how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782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Market Data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709392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782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Time-Based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4097893"/>
            <a:ext cx="339328" cy="33932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937790" y="623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Action-Based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6323767"/>
            <a:ext cx="339328" cy="33932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857256" y="623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Predictive Model</a:t>
            </a:r>
            <a:endParaRPr lang="en-US" sz="22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93526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 Holistic Predictive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Our model integrates diverse data points to provide a robust and insightful prediction of gold price movements.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Isaac Anand</cp:lastModifiedBy>
  <cp:revision>3</cp:revision>
  <dcterms:created xsi:type="dcterms:W3CDTF">2025-11-13T20:29:26Z</dcterms:created>
  <dcterms:modified xsi:type="dcterms:W3CDTF">2025-11-13T21:23:14Z</dcterms:modified>
</cp:coreProperties>
</file>